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59" r:id="rId4"/>
    <p:sldId id="266" r:id="rId5"/>
    <p:sldId id="267" r:id="rId6"/>
    <p:sldId id="263" r:id="rId7"/>
    <p:sldId id="269"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3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E12C-2D38-4FF2-A695-1FDEAC043E71}"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AF94-371C-4027-888C-0243942818F3}" type="slidenum">
              <a:rPr lang="en-US" smtClean="0"/>
              <a:t>‹#›</a:t>
            </a:fld>
            <a:endParaRPr lang="en-US"/>
          </a:p>
        </p:txBody>
      </p:sp>
    </p:spTree>
    <p:extLst>
      <p:ext uri="{BB962C8B-B14F-4D97-AF65-F5344CB8AC3E}">
        <p14:creationId xmlns:p14="http://schemas.microsoft.com/office/powerpoint/2010/main" val="401937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4974-9E24-6AB1-8725-012F1E7E5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A508A-2EA4-9320-FD8D-9ACEAFAA9F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9A1933-AB2F-D620-0515-43C9EC245C44}"/>
              </a:ext>
            </a:extLst>
          </p:cNvPr>
          <p:cNvSpPr>
            <a:spLocks noGrp="1"/>
          </p:cNvSpPr>
          <p:nvPr>
            <p:ph type="dt" sz="half" idx="10"/>
          </p:nvPr>
        </p:nvSpPr>
        <p:spPr/>
        <p:txBody>
          <a:bodyPr/>
          <a:lstStyle/>
          <a:p>
            <a:fld id="{AB6F828F-BB16-4226-9F1A-82FE5D1D51EA}" type="datetime1">
              <a:rPr lang="en-US" smtClean="0"/>
              <a:t>1/28/2025</a:t>
            </a:fld>
            <a:endParaRPr lang="en-US"/>
          </a:p>
        </p:txBody>
      </p:sp>
      <p:sp>
        <p:nvSpPr>
          <p:cNvPr id="5" name="Footer Placeholder 4">
            <a:extLst>
              <a:ext uri="{FF2B5EF4-FFF2-40B4-BE49-F238E27FC236}">
                <a16:creationId xmlns:a16="http://schemas.microsoft.com/office/drawing/2014/main" id="{F7E75958-CC41-5FDF-9D72-5A968D36A300}"/>
              </a:ext>
            </a:extLst>
          </p:cNvPr>
          <p:cNvSpPr>
            <a:spLocks noGrp="1"/>
          </p:cNvSpPr>
          <p:nvPr>
            <p:ph type="ftr" sz="quarter" idx="11"/>
          </p:nvPr>
        </p:nvSpPr>
        <p:spPr/>
        <p:txBody>
          <a:bodyPr/>
          <a:lstStyle/>
          <a:p>
            <a:r>
              <a:rPr lang="en-US"/>
              <a:t>www.mummylaboratory.com</a:t>
            </a:r>
          </a:p>
        </p:txBody>
      </p:sp>
      <p:sp>
        <p:nvSpPr>
          <p:cNvPr id="6" name="Slide Number Placeholder 5">
            <a:extLst>
              <a:ext uri="{FF2B5EF4-FFF2-40B4-BE49-F238E27FC236}">
                <a16:creationId xmlns:a16="http://schemas.microsoft.com/office/drawing/2014/main" id="{9EBAC83F-1328-9D16-036D-C17286A725CD}"/>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126256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3D00-F6A2-8E76-7741-3A40E79DC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65E03-C986-D093-8344-5ECF84178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C490A-327B-8902-D6A2-65C40EA0EC13}"/>
              </a:ext>
            </a:extLst>
          </p:cNvPr>
          <p:cNvSpPr>
            <a:spLocks noGrp="1"/>
          </p:cNvSpPr>
          <p:nvPr>
            <p:ph type="dt" sz="half" idx="10"/>
          </p:nvPr>
        </p:nvSpPr>
        <p:spPr/>
        <p:txBody>
          <a:bodyPr/>
          <a:lstStyle/>
          <a:p>
            <a:fld id="{F7559E91-75E1-47A7-86C2-8A4BA967C5E6}" type="datetime1">
              <a:rPr lang="en-US" smtClean="0"/>
              <a:t>1/28/2025</a:t>
            </a:fld>
            <a:endParaRPr lang="en-US"/>
          </a:p>
        </p:txBody>
      </p:sp>
      <p:sp>
        <p:nvSpPr>
          <p:cNvPr id="5" name="Footer Placeholder 4">
            <a:extLst>
              <a:ext uri="{FF2B5EF4-FFF2-40B4-BE49-F238E27FC236}">
                <a16:creationId xmlns:a16="http://schemas.microsoft.com/office/drawing/2014/main" id="{19988B75-E8F9-7292-7755-83DCC60A5535}"/>
              </a:ext>
            </a:extLst>
          </p:cNvPr>
          <p:cNvSpPr>
            <a:spLocks noGrp="1"/>
          </p:cNvSpPr>
          <p:nvPr>
            <p:ph type="ftr" sz="quarter" idx="11"/>
          </p:nvPr>
        </p:nvSpPr>
        <p:spPr/>
        <p:txBody>
          <a:bodyPr/>
          <a:lstStyle/>
          <a:p>
            <a:r>
              <a:rPr lang="en-US"/>
              <a:t>www.mummylaboratory.com</a:t>
            </a:r>
          </a:p>
        </p:txBody>
      </p:sp>
      <p:sp>
        <p:nvSpPr>
          <p:cNvPr id="6" name="Slide Number Placeholder 5">
            <a:extLst>
              <a:ext uri="{FF2B5EF4-FFF2-40B4-BE49-F238E27FC236}">
                <a16:creationId xmlns:a16="http://schemas.microsoft.com/office/drawing/2014/main" id="{1B9F68C6-7416-1BA2-D81D-049D8F852E61}"/>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113441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2865D-9B56-3074-D6B5-13A55474C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F33FC5-A952-F82E-8F08-3A8C319FFA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4E4E4-9182-9191-E23D-ACC51791286B}"/>
              </a:ext>
            </a:extLst>
          </p:cNvPr>
          <p:cNvSpPr>
            <a:spLocks noGrp="1"/>
          </p:cNvSpPr>
          <p:nvPr>
            <p:ph type="dt" sz="half" idx="10"/>
          </p:nvPr>
        </p:nvSpPr>
        <p:spPr/>
        <p:txBody>
          <a:bodyPr/>
          <a:lstStyle/>
          <a:p>
            <a:fld id="{919011A5-C218-4CBF-B917-19F4623DC4AE}" type="datetime1">
              <a:rPr lang="en-US" smtClean="0"/>
              <a:t>1/28/2025</a:t>
            </a:fld>
            <a:endParaRPr lang="en-US"/>
          </a:p>
        </p:txBody>
      </p:sp>
      <p:sp>
        <p:nvSpPr>
          <p:cNvPr id="5" name="Footer Placeholder 4">
            <a:extLst>
              <a:ext uri="{FF2B5EF4-FFF2-40B4-BE49-F238E27FC236}">
                <a16:creationId xmlns:a16="http://schemas.microsoft.com/office/drawing/2014/main" id="{9DB4FDB6-73AE-D316-BDC8-ABED4CF744E9}"/>
              </a:ext>
            </a:extLst>
          </p:cNvPr>
          <p:cNvSpPr>
            <a:spLocks noGrp="1"/>
          </p:cNvSpPr>
          <p:nvPr>
            <p:ph type="ftr" sz="quarter" idx="11"/>
          </p:nvPr>
        </p:nvSpPr>
        <p:spPr/>
        <p:txBody>
          <a:bodyPr/>
          <a:lstStyle/>
          <a:p>
            <a:r>
              <a:rPr lang="en-US"/>
              <a:t>www.mummylaboratory.com</a:t>
            </a:r>
          </a:p>
        </p:txBody>
      </p:sp>
      <p:sp>
        <p:nvSpPr>
          <p:cNvPr id="6" name="Slide Number Placeholder 5">
            <a:extLst>
              <a:ext uri="{FF2B5EF4-FFF2-40B4-BE49-F238E27FC236}">
                <a16:creationId xmlns:a16="http://schemas.microsoft.com/office/drawing/2014/main" id="{B5DB1827-71EC-4D6C-C617-9CEC0930BA2C}"/>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54170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FBFF-3B93-D098-6E97-0ED726BA6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66D06-71F8-1050-4407-8599D3DDF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EA83-2539-6BCF-FCCB-7F76F3182EFB}"/>
              </a:ext>
            </a:extLst>
          </p:cNvPr>
          <p:cNvSpPr>
            <a:spLocks noGrp="1"/>
          </p:cNvSpPr>
          <p:nvPr>
            <p:ph type="dt" sz="half" idx="10"/>
          </p:nvPr>
        </p:nvSpPr>
        <p:spPr/>
        <p:txBody>
          <a:bodyPr/>
          <a:lstStyle/>
          <a:p>
            <a:fld id="{1B1B035D-3951-477D-9EAC-223707FF9EE6}" type="datetime1">
              <a:rPr lang="en-US" smtClean="0"/>
              <a:t>1/28/2025</a:t>
            </a:fld>
            <a:endParaRPr lang="en-US"/>
          </a:p>
        </p:txBody>
      </p:sp>
      <p:sp>
        <p:nvSpPr>
          <p:cNvPr id="5" name="Footer Placeholder 4">
            <a:extLst>
              <a:ext uri="{FF2B5EF4-FFF2-40B4-BE49-F238E27FC236}">
                <a16:creationId xmlns:a16="http://schemas.microsoft.com/office/drawing/2014/main" id="{240A8226-B7CA-2D6B-CC8A-29069FF8CF57}"/>
              </a:ext>
            </a:extLst>
          </p:cNvPr>
          <p:cNvSpPr>
            <a:spLocks noGrp="1"/>
          </p:cNvSpPr>
          <p:nvPr>
            <p:ph type="ftr" sz="quarter" idx="11"/>
          </p:nvPr>
        </p:nvSpPr>
        <p:spPr/>
        <p:txBody>
          <a:bodyPr/>
          <a:lstStyle/>
          <a:p>
            <a:r>
              <a:rPr lang="en-US"/>
              <a:t>www.mummylaboratory.com</a:t>
            </a:r>
          </a:p>
        </p:txBody>
      </p:sp>
      <p:sp>
        <p:nvSpPr>
          <p:cNvPr id="6" name="Slide Number Placeholder 5">
            <a:extLst>
              <a:ext uri="{FF2B5EF4-FFF2-40B4-BE49-F238E27FC236}">
                <a16:creationId xmlns:a16="http://schemas.microsoft.com/office/drawing/2014/main" id="{302F30FA-2DE4-93AC-8E97-9A652D960E17}"/>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145364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3B32-53CB-481B-BCEB-E8F6EF83DE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3B2E4-419C-6331-62DB-5659DA25A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7D847-3922-C371-091B-E2F637DF3C31}"/>
              </a:ext>
            </a:extLst>
          </p:cNvPr>
          <p:cNvSpPr>
            <a:spLocks noGrp="1"/>
          </p:cNvSpPr>
          <p:nvPr>
            <p:ph type="dt" sz="half" idx="10"/>
          </p:nvPr>
        </p:nvSpPr>
        <p:spPr/>
        <p:txBody>
          <a:bodyPr/>
          <a:lstStyle/>
          <a:p>
            <a:fld id="{2C8B4DB5-5BB7-486A-856A-6E1B72C7A936}" type="datetime1">
              <a:rPr lang="en-US" smtClean="0"/>
              <a:t>1/28/2025</a:t>
            </a:fld>
            <a:endParaRPr lang="en-US"/>
          </a:p>
        </p:txBody>
      </p:sp>
      <p:sp>
        <p:nvSpPr>
          <p:cNvPr id="5" name="Footer Placeholder 4">
            <a:extLst>
              <a:ext uri="{FF2B5EF4-FFF2-40B4-BE49-F238E27FC236}">
                <a16:creationId xmlns:a16="http://schemas.microsoft.com/office/drawing/2014/main" id="{64DC1F13-A51D-1E7A-8481-E52A9DF0F995}"/>
              </a:ext>
            </a:extLst>
          </p:cNvPr>
          <p:cNvSpPr>
            <a:spLocks noGrp="1"/>
          </p:cNvSpPr>
          <p:nvPr>
            <p:ph type="ftr" sz="quarter" idx="11"/>
          </p:nvPr>
        </p:nvSpPr>
        <p:spPr/>
        <p:txBody>
          <a:bodyPr/>
          <a:lstStyle/>
          <a:p>
            <a:r>
              <a:rPr lang="en-US"/>
              <a:t>www.mummylaboratory.com</a:t>
            </a:r>
          </a:p>
        </p:txBody>
      </p:sp>
      <p:sp>
        <p:nvSpPr>
          <p:cNvPr id="6" name="Slide Number Placeholder 5">
            <a:extLst>
              <a:ext uri="{FF2B5EF4-FFF2-40B4-BE49-F238E27FC236}">
                <a16:creationId xmlns:a16="http://schemas.microsoft.com/office/drawing/2014/main" id="{70EEF5B3-34E5-3A83-C57D-BAD646097282}"/>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37433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9568-A4A5-FFE5-593B-BC6606906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9ED0F8-83ED-76CB-77C4-2BF7AC17B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15AFE-F44D-FCC5-6991-9438D1B186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E6408-5BEB-93D8-99D7-5F45E1C735C5}"/>
              </a:ext>
            </a:extLst>
          </p:cNvPr>
          <p:cNvSpPr>
            <a:spLocks noGrp="1"/>
          </p:cNvSpPr>
          <p:nvPr>
            <p:ph type="dt" sz="half" idx="10"/>
          </p:nvPr>
        </p:nvSpPr>
        <p:spPr/>
        <p:txBody>
          <a:bodyPr/>
          <a:lstStyle/>
          <a:p>
            <a:fld id="{8FFA1C68-4C48-417A-BA42-4948A54D1ADD}" type="datetime1">
              <a:rPr lang="en-US" smtClean="0"/>
              <a:t>1/28/2025</a:t>
            </a:fld>
            <a:endParaRPr lang="en-US"/>
          </a:p>
        </p:txBody>
      </p:sp>
      <p:sp>
        <p:nvSpPr>
          <p:cNvPr id="6" name="Footer Placeholder 5">
            <a:extLst>
              <a:ext uri="{FF2B5EF4-FFF2-40B4-BE49-F238E27FC236}">
                <a16:creationId xmlns:a16="http://schemas.microsoft.com/office/drawing/2014/main" id="{2D97D182-6C49-FCB2-9374-A3991F54D867}"/>
              </a:ext>
            </a:extLst>
          </p:cNvPr>
          <p:cNvSpPr>
            <a:spLocks noGrp="1"/>
          </p:cNvSpPr>
          <p:nvPr>
            <p:ph type="ftr" sz="quarter" idx="11"/>
          </p:nvPr>
        </p:nvSpPr>
        <p:spPr/>
        <p:txBody>
          <a:bodyPr/>
          <a:lstStyle/>
          <a:p>
            <a:r>
              <a:rPr lang="en-US"/>
              <a:t>www.mummylaboratory.com</a:t>
            </a:r>
          </a:p>
        </p:txBody>
      </p:sp>
      <p:sp>
        <p:nvSpPr>
          <p:cNvPr id="7" name="Slide Number Placeholder 6">
            <a:extLst>
              <a:ext uri="{FF2B5EF4-FFF2-40B4-BE49-F238E27FC236}">
                <a16:creationId xmlns:a16="http://schemas.microsoft.com/office/drawing/2014/main" id="{25A8A557-1E0B-6997-CB53-B14A32986FCF}"/>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214221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89FB-EC5A-3F09-5CBF-D2B4F971D3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6D1C3-F694-9687-E12A-B25C043C1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649223-C947-78DF-9B03-31750E2DA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757A38-F037-635F-9D91-8469CAFE1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8667E-E4D9-6451-E91D-4F6AF9245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C8530-E1DB-C362-2B1B-0E64504C584E}"/>
              </a:ext>
            </a:extLst>
          </p:cNvPr>
          <p:cNvSpPr>
            <a:spLocks noGrp="1"/>
          </p:cNvSpPr>
          <p:nvPr>
            <p:ph type="dt" sz="half" idx="10"/>
          </p:nvPr>
        </p:nvSpPr>
        <p:spPr/>
        <p:txBody>
          <a:bodyPr/>
          <a:lstStyle/>
          <a:p>
            <a:fld id="{18B117A3-19D9-4DF1-BABA-6EB27D68D553}" type="datetime1">
              <a:rPr lang="en-US" smtClean="0"/>
              <a:t>1/28/2025</a:t>
            </a:fld>
            <a:endParaRPr lang="en-US"/>
          </a:p>
        </p:txBody>
      </p:sp>
      <p:sp>
        <p:nvSpPr>
          <p:cNvPr id="8" name="Footer Placeholder 7">
            <a:extLst>
              <a:ext uri="{FF2B5EF4-FFF2-40B4-BE49-F238E27FC236}">
                <a16:creationId xmlns:a16="http://schemas.microsoft.com/office/drawing/2014/main" id="{5D519D85-9C55-2B3A-52B9-9F4869D9D053}"/>
              </a:ext>
            </a:extLst>
          </p:cNvPr>
          <p:cNvSpPr>
            <a:spLocks noGrp="1"/>
          </p:cNvSpPr>
          <p:nvPr>
            <p:ph type="ftr" sz="quarter" idx="11"/>
          </p:nvPr>
        </p:nvSpPr>
        <p:spPr/>
        <p:txBody>
          <a:bodyPr/>
          <a:lstStyle/>
          <a:p>
            <a:r>
              <a:rPr lang="en-US"/>
              <a:t>www.mummylaboratory.com</a:t>
            </a:r>
          </a:p>
        </p:txBody>
      </p:sp>
      <p:sp>
        <p:nvSpPr>
          <p:cNvPr id="9" name="Slide Number Placeholder 8">
            <a:extLst>
              <a:ext uri="{FF2B5EF4-FFF2-40B4-BE49-F238E27FC236}">
                <a16:creationId xmlns:a16="http://schemas.microsoft.com/office/drawing/2014/main" id="{516334A0-D524-728E-4D73-254F00C9D435}"/>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222596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1C01-293B-BCBA-A6A0-2D9C778A2A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7F63F-2021-3AA1-136C-3FCF5F03E9D2}"/>
              </a:ext>
            </a:extLst>
          </p:cNvPr>
          <p:cNvSpPr>
            <a:spLocks noGrp="1"/>
          </p:cNvSpPr>
          <p:nvPr>
            <p:ph type="dt" sz="half" idx="10"/>
          </p:nvPr>
        </p:nvSpPr>
        <p:spPr/>
        <p:txBody>
          <a:bodyPr/>
          <a:lstStyle/>
          <a:p>
            <a:fld id="{35398B0D-E045-4BDE-9C70-A70554E2CC7C}" type="datetime1">
              <a:rPr lang="en-US" smtClean="0"/>
              <a:t>1/28/2025</a:t>
            </a:fld>
            <a:endParaRPr lang="en-US"/>
          </a:p>
        </p:txBody>
      </p:sp>
      <p:sp>
        <p:nvSpPr>
          <p:cNvPr id="4" name="Footer Placeholder 3">
            <a:extLst>
              <a:ext uri="{FF2B5EF4-FFF2-40B4-BE49-F238E27FC236}">
                <a16:creationId xmlns:a16="http://schemas.microsoft.com/office/drawing/2014/main" id="{3E8D866E-F7D7-C1C9-E308-3F4D0DC4C06C}"/>
              </a:ext>
            </a:extLst>
          </p:cNvPr>
          <p:cNvSpPr>
            <a:spLocks noGrp="1"/>
          </p:cNvSpPr>
          <p:nvPr>
            <p:ph type="ftr" sz="quarter" idx="11"/>
          </p:nvPr>
        </p:nvSpPr>
        <p:spPr/>
        <p:txBody>
          <a:bodyPr/>
          <a:lstStyle/>
          <a:p>
            <a:r>
              <a:rPr lang="en-US"/>
              <a:t>www.mummylaboratory.com</a:t>
            </a:r>
          </a:p>
        </p:txBody>
      </p:sp>
      <p:sp>
        <p:nvSpPr>
          <p:cNvPr id="5" name="Slide Number Placeholder 4">
            <a:extLst>
              <a:ext uri="{FF2B5EF4-FFF2-40B4-BE49-F238E27FC236}">
                <a16:creationId xmlns:a16="http://schemas.microsoft.com/office/drawing/2014/main" id="{E33564BD-CBC4-7ABB-49C1-F402CCB13A63}"/>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86237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6572D-5A49-91A1-2103-3A2A99268B23}"/>
              </a:ext>
            </a:extLst>
          </p:cNvPr>
          <p:cNvSpPr>
            <a:spLocks noGrp="1"/>
          </p:cNvSpPr>
          <p:nvPr>
            <p:ph type="dt" sz="half" idx="10"/>
          </p:nvPr>
        </p:nvSpPr>
        <p:spPr/>
        <p:txBody>
          <a:bodyPr/>
          <a:lstStyle/>
          <a:p>
            <a:fld id="{051FFFE1-BD89-41EF-B50D-0B3B766EE059}" type="datetime1">
              <a:rPr lang="en-US" smtClean="0"/>
              <a:t>1/28/2025</a:t>
            </a:fld>
            <a:endParaRPr lang="en-US"/>
          </a:p>
        </p:txBody>
      </p:sp>
      <p:sp>
        <p:nvSpPr>
          <p:cNvPr id="3" name="Footer Placeholder 2">
            <a:extLst>
              <a:ext uri="{FF2B5EF4-FFF2-40B4-BE49-F238E27FC236}">
                <a16:creationId xmlns:a16="http://schemas.microsoft.com/office/drawing/2014/main" id="{F386EE83-E606-0FF7-FC10-7DD8D1794926}"/>
              </a:ext>
            </a:extLst>
          </p:cNvPr>
          <p:cNvSpPr>
            <a:spLocks noGrp="1"/>
          </p:cNvSpPr>
          <p:nvPr>
            <p:ph type="ftr" sz="quarter" idx="11"/>
          </p:nvPr>
        </p:nvSpPr>
        <p:spPr/>
        <p:txBody>
          <a:bodyPr/>
          <a:lstStyle/>
          <a:p>
            <a:r>
              <a:rPr lang="en-US"/>
              <a:t>www.mummylaboratory.com</a:t>
            </a:r>
          </a:p>
        </p:txBody>
      </p:sp>
      <p:sp>
        <p:nvSpPr>
          <p:cNvPr id="4" name="Slide Number Placeholder 3">
            <a:extLst>
              <a:ext uri="{FF2B5EF4-FFF2-40B4-BE49-F238E27FC236}">
                <a16:creationId xmlns:a16="http://schemas.microsoft.com/office/drawing/2014/main" id="{E0B94228-B1D1-10FF-1A4D-67BA53265F0B}"/>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347705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61D9-5107-8929-882A-E30A33B7E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E4A26D-4C54-7585-41CC-7C12D48B9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5BA88-33EF-800A-4143-706AF2069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9559C-E7A6-E272-63DD-9322C0FAEA64}"/>
              </a:ext>
            </a:extLst>
          </p:cNvPr>
          <p:cNvSpPr>
            <a:spLocks noGrp="1"/>
          </p:cNvSpPr>
          <p:nvPr>
            <p:ph type="dt" sz="half" idx="10"/>
          </p:nvPr>
        </p:nvSpPr>
        <p:spPr/>
        <p:txBody>
          <a:bodyPr/>
          <a:lstStyle/>
          <a:p>
            <a:fld id="{12B4038B-1B25-4BD3-8698-7C2FA6CDB1D1}" type="datetime1">
              <a:rPr lang="en-US" smtClean="0"/>
              <a:t>1/28/2025</a:t>
            </a:fld>
            <a:endParaRPr lang="en-US"/>
          </a:p>
        </p:txBody>
      </p:sp>
      <p:sp>
        <p:nvSpPr>
          <p:cNvPr id="6" name="Footer Placeholder 5">
            <a:extLst>
              <a:ext uri="{FF2B5EF4-FFF2-40B4-BE49-F238E27FC236}">
                <a16:creationId xmlns:a16="http://schemas.microsoft.com/office/drawing/2014/main" id="{5E52AC92-732A-6BF9-4D6E-6FAE56DE2C17}"/>
              </a:ext>
            </a:extLst>
          </p:cNvPr>
          <p:cNvSpPr>
            <a:spLocks noGrp="1"/>
          </p:cNvSpPr>
          <p:nvPr>
            <p:ph type="ftr" sz="quarter" idx="11"/>
          </p:nvPr>
        </p:nvSpPr>
        <p:spPr/>
        <p:txBody>
          <a:bodyPr/>
          <a:lstStyle/>
          <a:p>
            <a:r>
              <a:rPr lang="en-US"/>
              <a:t>www.mummylaboratory.com</a:t>
            </a:r>
          </a:p>
        </p:txBody>
      </p:sp>
      <p:sp>
        <p:nvSpPr>
          <p:cNvPr id="7" name="Slide Number Placeholder 6">
            <a:extLst>
              <a:ext uri="{FF2B5EF4-FFF2-40B4-BE49-F238E27FC236}">
                <a16:creationId xmlns:a16="http://schemas.microsoft.com/office/drawing/2014/main" id="{F7B25A1E-F813-C61C-8CA6-E0DF4A7C7523}"/>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8514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99CC-9CC1-69B4-7C29-FBD427507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47ECB-D176-339B-C8B3-9E599CDA5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0337B-D84A-77B6-C718-036201345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D3BDE-B962-B196-3BB2-B0F6EC789BD6}"/>
              </a:ext>
            </a:extLst>
          </p:cNvPr>
          <p:cNvSpPr>
            <a:spLocks noGrp="1"/>
          </p:cNvSpPr>
          <p:nvPr>
            <p:ph type="dt" sz="half" idx="10"/>
          </p:nvPr>
        </p:nvSpPr>
        <p:spPr/>
        <p:txBody>
          <a:bodyPr/>
          <a:lstStyle/>
          <a:p>
            <a:fld id="{8AE05A57-A1C9-4058-AD2D-54D757B66D35}" type="datetime1">
              <a:rPr lang="en-US" smtClean="0"/>
              <a:t>1/28/2025</a:t>
            </a:fld>
            <a:endParaRPr lang="en-US"/>
          </a:p>
        </p:txBody>
      </p:sp>
      <p:sp>
        <p:nvSpPr>
          <p:cNvPr id="6" name="Footer Placeholder 5">
            <a:extLst>
              <a:ext uri="{FF2B5EF4-FFF2-40B4-BE49-F238E27FC236}">
                <a16:creationId xmlns:a16="http://schemas.microsoft.com/office/drawing/2014/main" id="{1DDCD1CC-5FA4-2B0D-451D-E9F137F1AB5F}"/>
              </a:ext>
            </a:extLst>
          </p:cNvPr>
          <p:cNvSpPr>
            <a:spLocks noGrp="1"/>
          </p:cNvSpPr>
          <p:nvPr>
            <p:ph type="ftr" sz="quarter" idx="11"/>
          </p:nvPr>
        </p:nvSpPr>
        <p:spPr/>
        <p:txBody>
          <a:bodyPr/>
          <a:lstStyle/>
          <a:p>
            <a:r>
              <a:rPr lang="en-US"/>
              <a:t>www.mummylaboratory.com</a:t>
            </a:r>
          </a:p>
        </p:txBody>
      </p:sp>
      <p:sp>
        <p:nvSpPr>
          <p:cNvPr id="7" name="Slide Number Placeholder 6">
            <a:extLst>
              <a:ext uri="{FF2B5EF4-FFF2-40B4-BE49-F238E27FC236}">
                <a16:creationId xmlns:a16="http://schemas.microsoft.com/office/drawing/2014/main" id="{51391F25-F02F-7896-017B-BEDD5F1513CC}"/>
              </a:ext>
            </a:extLst>
          </p:cNvPr>
          <p:cNvSpPr>
            <a:spLocks noGrp="1"/>
          </p:cNvSpPr>
          <p:nvPr>
            <p:ph type="sldNum" sz="quarter" idx="12"/>
          </p:nvPr>
        </p:nvSpPr>
        <p:spPr/>
        <p:txBody>
          <a:bodyPr/>
          <a:lstStyle/>
          <a:p>
            <a:fld id="{9428F2E6-76C1-41D8-A0E4-392029663EBA}" type="slidenum">
              <a:rPr lang="en-US" smtClean="0"/>
              <a:t>‹#›</a:t>
            </a:fld>
            <a:endParaRPr lang="en-US"/>
          </a:p>
        </p:txBody>
      </p:sp>
    </p:spTree>
    <p:extLst>
      <p:ext uri="{BB962C8B-B14F-4D97-AF65-F5344CB8AC3E}">
        <p14:creationId xmlns:p14="http://schemas.microsoft.com/office/powerpoint/2010/main" val="223232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1719A-5C78-E197-BB4C-5612DAF1D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3FC1C-B5FF-D006-5AD0-47CC9140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F0DC-F66B-44F8-22F2-200955F41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78346-DA77-459B-A258-54FA758A3778}" type="datetime1">
              <a:rPr lang="en-US" smtClean="0"/>
              <a:t>1/28/2025</a:t>
            </a:fld>
            <a:endParaRPr lang="en-US"/>
          </a:p>
        </p:txBody>
      </p:sp>
      <p:sp>
        <p:nvSpPr>
          <p:cNvPr id="5" name="Footer Placeholder 4">
            <a:extLst>
              <a:ext uri="{FF2B5EF4-FFF2-40B4-BE49-F238E27FC236}">
                <a16:creationId xmlns:a16="http://schemas.microsoft.com/office/drawing/2014/main" id="{704577EB-3223-8E40-F8EE-63385C40C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www.mummylaboratory.com</a:t>
            </a:r>
          </a:p>
        </p:txBody>
      </p:sp>
      <p:sp>
        <p:nvSpPr>
          <p:cNvPr id="6" name="Slide Number Placeholder 5">
            <a:extLst>
              <a:ext uri="{FF2B5EF4-FFF2-40B4-BE49-F238E27FC236}">
                <a16:creationId xmlns:a16="http://schemas.microsoft.com/office/drawing/2014/main" id="{1B6A719A-C5E9-2918-FF66-40E1641CC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8F2E6-76C1-41D8-A0E4-392029663EBA}" type="slidenum">
              <a:rPr lang="en-US" smtClean="0"/>
              <a:t>‹#›</a:t>
            </a:fld>
            <a:endParaRPr lang="en-US"/>
          </a:p>
        </p:txBody>
      </p:sp>
    </p:spTree>
    <p:extLst>
      <p:ext uri="{BB962C8B-B14F-4D97-AF65-F5344CB8AC3E}">
        <p14:creationId xmlns:p14="http://schemas.microsoft.com/office/powerpoint/2010/main" val="402691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studytools.com/proverbs/passage/?q=proverbs+2:1-8" TargetMode="External"/><Relationship Id="rId2" Type="http://schemas.openxmlformats.org/officeDocument/2006/relationships/hyperlink" Target="https://www.biblestudytools.com/jeremiah/29-7.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4946-B22B-2AF6-689C-203323B7DA9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E2F274D-28A9-0260-112E-5936097BDAF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E0A75AA-2CDE-964D-0442-597D7A9BE77E}"/>
              </a:ext>
            </a:extLst>
          </p:cNvPr>
          <p:cNvPicPr>
            <a:picLocks noChangeAspect="1"/>
          </p:cNvPicPr>
          <p:nvPr/>
        </p:nvPicPr>
        <p:blipFill>
          <a:blip r:embed="rId2"/>
          <a:srcRect l="6760"/>
          <a:stretch/>
        </p:blipFill>
        <p:spPr>
          <a:xfrm>
            <a:off x="0" y="833152"/>
            <a:ext cx="12221472" cy="4985989"/>
          </a:xfrm>
          <a:prstGeom prst="rect">
            <a:avLst/>
          </a:prstGeom>
        </p:spPr>
      </p:pic>
      <p:sp>
        <p:nvSpPr>
          <p:cNvPr id="4" name="Rectangle 3">
            <a:extLst>
              <a:ext uri="{FF2B5EF4-FFF2-40B4-BE49-F238E27FC236}">
                <a16:creationId xmlns:a16="http://schemas.microsoft.com/office/drawing/2014/main" id="{727AE72E-9668-5659-5F8A-D27E98549F02}"/>
              </a:ext>
            </a:extLst>
          </p:cNvPr>
          <p:cNvSpPr/>
          <p:nvPr/>
        </p:nvSpPr>
        <p:spPr>
          <a:xfrm>
            <a:off x="3450566" y="1461707"/>
            <a:ext cx="4925338" cy="204825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t>National Day</a:t>
            </a:r>
          </a:p>
          <a:p>
            <a:pPr algn="ctr"/>
            <a:r>
              <a:rPr lang="en-US" sz="2800" dirty="0">
                <a:latin typeface="Arial Black" panose="020B0A04020102020204" pitchFamily="34" charset="0"/>
              </a:rPr>
              <a:t>Spiritual Protection Wall</a:t>
            </a:r>
          </a:p>
          <a:p>
            <a:pPr algn="ctr"/>
            <a:r>
              <a:rPr lang="en-US" sz="2400" dirty="0">
                <a:latin typeface="Arial Black" panose="020B0A04020102020204" pitchFamily="34" charset="0"/>
              </a:rPr>
              <a:t>Board Game</a:t>
            </a:r>
            <a:endParaRPr lang="en-US" sz="3600" dirty="0">
              <a:latin typeface="Arial Black" panose="020B0A04020102020204" pitchFamily="34" charset="0"/>
            </a:endParaRPr>
          </a:p>
        </p:txBody>
      </p:sp>
      <p:sp>
        <p:nvSpPr>
          <p:cNvPr id="6" name="TextBox 5">
            <a:extLst>
              <a:ext uri="{FF2B5EF4-FFF2-40B4-BE49-F238E27FC236}">
                <a16:creationId xmlns:a16="http://schemas.microsoft.com/office/drawing/2014/main" id="{D7D82FD0-17E8-355D-EC04-3C18CB74BE8A}"/>
              </a:ext>
            </a:extLst>
          </p:cNvPr>
          <p:cNvSpPr txBox="1"/>
          <p:nvPr/>
        </p:nvSpPr>
        <p:spPr>
          <a:xfrm>
            <a:off x="0" y="6278005"/>
            <a:ext cx="10360152" cy="523220"/>
          </a:xfrm>
          <a:prstGeom prst="rect">
            <a:avLst/>
          </a:prstGeom>
          <a:noFill/>
        </p:spPr>
        <p:txBody>
          <a:bodyPr wrap="square" rtlCol="0">
            <a:spAutoFit/>
          </a:bodyPr>
          <a:lstStyle/>
          <a:p>
            <a:r>
              <a:rPr lang="en-US" sz="1400" dirty="0"/>
              <a:t>Image Credit</a:t>
            </a:r>
            <a:br>
              <a:rPr lang="en-US" sz="1400" dirty="0"/>
            </a:br>
            <a:r>
              <a:rPr lang="en-US" sz="1400" dirty="0"/>
              <a:t>: Singapore Global Network, https://www.cpsctech.org/2024/08/singapore-renews-commitment-to-its.html</a:t>
            </a:r>
          </a:p>
        </p:txBody>
      </p:sp>
    </p:spTree>
    <p:extLst>
      <p:ext uri="{BB962C8B-B14F-4D97-AF65-F5344CB8AC3E}">
        <p14:creationId xmlns:p14="http://schemas.microsoft.com/office/powerpoint/2010/main" val="222087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A15B6-06DF-AD30-991C-71568D700222}"/>
              </a:ext>
            </a:extLst>
          </p:cNvPr>
          <p:cNvSpPr>
            <a:spLocks noGrp="1"/>
          </p:cNvSpPr>
          <p:nvPr>
            <p:ph idx="1"/>
          </p:nvPr>
        </p:nvSpPr>
        <p:spPr>
          <a:xfrm>
            <a:off x="838200" y="715992"/>
            <a:ext cx="10515600" cy="5776883"/>
          </a:xfrm>
        </p:spPr>
        <p:txBody>
          <a:bodyPr>
            <a:normAutofit fontScale="92500" lnSpcReduction="20000"/>
          </a:bodyPr>
          <a:lstStyle/>
          <a:p>
            <a:pPr marL="0" indent="0">
              <a:buNone/>
            </a:pPr>
            <a:r>
              <a:rPr lang="en-US" b="1" dirty="0">
                <a:solidFill>
                  <a:srgbClr val="C00000"/>
                </a:solidFill>
                <a:highlight>
                  <a:srgbClr val="FFFFFF"/>
                </a:highlight>
                <a:latin typeface="-apple-system"/>
              </a:rPr>
              <a:t>1) Pray for our country’s peace and prosperity</a:t>
            </a:r>
          </a:p>
          <a:p>
            <a:endParaRPr lang="en-US" u="sng" dirty="0">
              <a:solidFill>
                <a:srgbClr val="0563C1"/>
              </a:solidFill>
              <a:highlight>
                <a:srgbClr val="FFFFFF"/>
              </a:highlight>
              <a:latin typeface="-apple-system"/>
              <a:hlinkClick r:id="rId2">
                <a:extLst>
                  <a:ext uri="{A12FA001-AC4F-418D-AE19-62706E023703}">
                    <ahyp:hlinkClr xmlns:ahyp="http://schemas.microsoft.com/office/drawing/2018/hyperlinkcolor" val="tx"/>
                  </a:ext>
                </a:extLst>
              </a:hlinkClick>
            </a:endParaRPr>
          </a:p>
          <a:p>
            <a:r>
              <a:rPr lang="en-US" b="0" i="0" u="none" strike="noStrike" dirty="0">
                <a:solidFill>
                  <a:srgbClr val="0563C1"/>
                </a:solidFill>
                <a:effectLst/>
                <a:highlight>
                  <a:srgbClr val="FFFFFF"/>
                </a:highlight>
                <a:latin typeface="-apple-system"/>
                <a:hlinkClick r:id="rId2">
                  <a:extLst>
                    <a:ext uri="{A12FA001-AC4F-418D-AE19-62706E023703}">
                      <ahyp:hlinkClr xmlns:ahyp="http://schemas.microsoft.com/office/drawing/2018/hyperlinkcolor" val="tx"/>
                    </a:ext>
                  </a:extLst>
                </a:hlinkClick>
              </a:rPr>
              <a:t>Jeremiah 29:7</a:t>
            </a:r>
            <a:r>
              <a:rPr lang="en-US" b="1" i="0" dirty="0">
                <a:solidFill>
                  <a:srgbClr val="333333"/>
                </a:solidFill>
                <a:effectLst/>
                <a:highlight>
                  <a:srgbClr val="FFFFFF"/>
                </a:highlight>
                <a:latin typeface="-apple-system"/>
              </a:rPr>
              <a:t> - </a:t>
            </a:r>
            <a:r>
              <a:rPr lang="en-US" b="0" i="0" dirty="0">
                <a:solidFill>
                  <a:srgbClr val="333333"/>
                </a:solidFill>
                <a:effectLst/>
                <a:highlight>
                  <a:srgbClr val="FFFFFF"/>
                </a:highlight>
                <a:latin typeface="-apple-system"/>
              </a:rPr>
              <a:t>Also, seek the peace and prosperity of the city to which I have carried you into exile. Pray to the LORD for it, because if it prospers, you too will prosper.</a:t>
            </a:r>
          </a:p>
          <a:p>
            <a:pPr marL="0" indent="0">
              <a:buNone/>
            </a:pPr>
            <a:endParaRPr lang="en-US" dirty="0">
              <a:solidFill>
                <a:srgbClr val="333333"/>
              </a:solidFill>
              <a:highlight>
                <a:srgbClr val="FFFFFF"/>
              </a:highlight>
              <a:latin typeface="-apple-system"/>
            </a:endParaRPr>
          </a:p>
          <a:p>
            <a:pPr marL="0" indent="0">
              <a:buNone/>
            </a:pPr>
            <a:r>
              <a:rPr lang="en-US" b="1" dirty="0">
                <a:solidFill>
                  <a:srgbClr val="C00000"/>
                </a:solidFill>
                <a:highlight>
                  <a:srgbClr val="FFFFFF"/>
                </a:highlight>
                <a:latin typeface="-apple-system"/>
              </a:rPr>
              <a:t>2) Pray for our government leaders</a:t>
            </a:r>
          </a:p>
          <a:p>
            <a:pPr marL="0" indent="0">
              <a:buNone/>
            </a:pPr>
            <a:endParaRPr lang="en-US" dirty="0">
              <a:solidFill>
                <a:srgbClr val="333333"/>
              </a:solidFill>
              <a:highlight>
                <a:srgbClr val="FFFFFF"/>
              </a:highlight>
              <a:latin typeface="-apple-system"/>
            </a:endParaRPr>
          </a:p>
          <a:p>
            <a:r>
              <a:rPr lang="en-US" b="0" i="0" u="none" strike="noStrike" dirty="0">
                <a:solidFill>
                  <a:srgbClr val="3366B4"/>
                </a:solidFill>
                <a:effectLst/>
                <a:highlight>
                  <a:srgbClr val="FFFFFF"/>
                </a:highlight>
                <a:latin typeface="-apple-system"/>
                <a:hlinkClick r:id="rId3"/>
              </a:rPr>
              <a:t>Proverbs 2:1-8</a:t>
            </a:r>
            <a:r>
              <a:rPr lang="en-US" b="0" i="0" dirty="0">
                <a:solidFill>
                  <a:srgbClr val="333333"/>
                </a:solidFill>
                <a:effectLst/>
                <a:highlight>
                  <a:srgbClr val="FFFFFF"/>
                </a:highlight>
                <a:latin typeface="-apple-system"/>
              </a:rPr>
              <a:t> - My son, if you accept my words and store up my </a:t>
            </a:r>
            <a:r>
              <a:rPr lang="en-US" b="0" i="0" u="sng" dirty="0">
                <a:solidFill>
                  <a:srgbClr val="333333"/>
                </a:solidFill>
                <a:effectLst/>
                <a:highlight>
                  <a:srgbClr val="FFFFFF"/>
                </a:highlight>
                <a:latin typeface="-apple-system"/>
              </a:rPr>
              <a:t>commands</a:t>
            </a:r>
            <a:r>
              <a:rPr lang="en-US" b="0" i="0" dirty="0">
                <a:solidFill>
                  <a:srgbClr val="333333"/>
                </a:solidFill>
                <a:effectLst/>
                <a:highlight>
                  <a:srgbClr val="FFFFFF"/>
                </a:highlight>
                <a:latin typeface="-apple-system"/>
              </a:rPr>
              <a:t> within you, 2) turning your ear to </a:t>
            </a:r>
            <a:r>
              <a:rPr lang="en-US" b="0" i="0" u="sng" dirty="0">
                <a:solidFill>
                  <a:srgbClr val="333333"/>
                </a:solidFill>
                <a:effectLst/>
                <a:highlight>
                  <a:srgbClr val="FFFFFF"/>
                </a:highlight>
                <a:latin typeface="-apple-system"/>
              </a:rPr>
              <a:t>wisdom</a:t>
            </a:r>
            <a:r>
              <a:rPr lang="en-US" b="0" i="0" dirty="0">
                <a:solidFill>
                  <a:srgbClr val="333333"/>
                </a:solidFill>
                <a:effectLst/>
                <a:highlight>
                  <a:srgbClr val="FFFFFF"/>
                </a:highlight>
                <a:latin typeface="-apple-system"/>
              </a:rPr>
              <a:t> and applying your heart to understanding— 3) indeed, if you call out for insight and cry aloud for understanding, 4) and if you look for it as for silver and search for it as for hidden treasure, 5) then you will understand the </a:t>
            </a:r>
            <a:r>
              <a:rPr lang="en-US" b="0" i="0" u="sng" dirty="0">
                <a:solidFill>
                  <a:srgbClr val="333333"/>
                </a:solidFill>
                <a:effectLst/>
                <a:highlight>
                  <a:srgbClr val="FFFFFF"/>
                </a:highlight>
                <a:latin typeface="-apple-system"/>
              </a:rPr>
              <a:t>fear of the LORD </a:t>
            </a:r>
            <a:r>
              <a:rPr lang="en-US" b="0" i="0" dirty="0">
                <a:solidFill>
                  <a:srgbClr val="333333"/>
                </a:solidFill>
                <a:effectLst/>
                <a:highlight>
                  <a:srgbClr val="FFFFFF"/>
                </a:highlight>
                <a:latin typeface="-apple-system"/>
              </a:rPr>
              <a:t>and find the knowledge of God. 6) For the LORD gives wisdom; from his mouth come knowledge and understanding. 7) He holds </a:t>
            </a:r>
            <a:r>
              <a:rPr lang="en-US" b="0" i="0" u="sng" dirty="0">
                <a:solidFill>
                  <a:srgbClr val="333333"/>
                </a:solidFill>
                <a:effectLst/>
                <a:highlight>
                  <a:srgbClr val="FFFFFF"/>
                </a:highlight>
                <a:latin typeface="-apple-system"/>
              </a:rPr>
              <a:t>success in store for the upright</a:t>
            </a:r>
            <a:r>
              <a:rPr lang="en-US" b="0" i="0" dirty="0">
                <a:solidFill>
                  <a:srgbClr val="333333"/>
                </a:solidFill>
                <a:effectLst/>
                <a:highlight>
                  <a:srgbClr val="FFFFFF"/>
                </a:highlight>
                <a:latin typeface="-apple-system"/>
              </a:rPr>
              <a:t>, he is a </a:t>
            </a:r>
            <a:r>
              <a:rPr lang="en-US" b="0" i="0" u="sng" dirty="0">
                <a:solidFill>
                  <a:srgbClr val="333333"/>
                </a:solidFill>
                <a:effectLst/>
                <a:highlight>
                  <a:srgbClr val="FFFFFF"/>
                </a:highlight>
                <a:latin typeface="-apple-system"/>
              </a:rPr>
              <a:t>shield</a:t>
            </a:r>
            <a:r>
              <a:rPr lang="en-US" b="0" i="0" dirty="0">
                <a:solidFill>
                  <a:srgbClr val="333333"/>
                </a:solidFill>
                <a:effectLst/>
                <a:highlight>
                  <a:srgbClr val="FFFFFF"/>
                </a:highlight>
                <a:latin typeface="-apple-system"/>
              </a:rPr>
              <a:t> to those whose walk is blameless, 8) for he </a:t>
            </a:r>
            <a:r>
              <a:rPr lang="en-US" b="0" i="0" u="sng" dirty="0">
                <a:solidFill>
                  <a:srgbClr val="333333"/>
                </a:solidFill>
                <a:effectLst/>
                <a:highlight>
                  <a:srgbClr val="FFFFFF"/>
                </a:highlight>
                <a:latin typeface="-apple-system"/>
              </a:rPr>
              <a:t>guards the course of the just </a:t>
            </a:r>
            <a:r>
              <a:rPr lang="en-US" b="0" i="0" dirty="0">
                <a:solidFill>
                  <a:srgbClr val="333333"/>
                </a:solidFill>
                <a:effectLst/>
                <a:highlight>
                  <a:srgbClr val="FFFFFF"/>
                </a:highlight>
                <a:latin typeface="-apple-system"/>
              </a:rPr>
              <a:t>and protects the way of his faithful ones.</a:t>
            </a:r>
            <a:endParaRPr lang="en-US" dirty="0"/>
          </a:p>
        </p:txBody>
      </p:sp>
      <p:sp>
        <p:nvSpPr>
          <p:cNvPr id="2" name="Footer Placeholder 1">
            <a:extLst>
              <a:ext uri="{FF2B5EF4-FFF2-40B4-BE49-F238E27FC236}">
                <a16:creationId xmlns:a16="http://schemas.microsoft.com/office/drawing/2014/main" id="{D55733E3-DD51-08A1-7157-91422D175589}"/>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33599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CDCC-C6CC-44B4-4B8B-DD8A56FF90C2}"/>
              </a:ext>
            </a:extLst>
          </p:cNvPr>
          <p:cNvSpPr>
            <a:spLocks noGrp="1"/>
          </p:cNvSpPr>
          <p:nvPr>
            <p:ph type="title"/>
          </p:nvPr>
        </p:nvSpPr>
        <p:spPr/>
        <p:txBody>
          <a:bodyPr/>
          <a:lstStyle/>
          <a:p>
            <a:r>
              <a:rPr lang="en-US" b="1" dirty="0"/>
              <a:t>Do you know our country’s leaders?</a:t>
            </a:r>
          </a:p>
        </p:txBody>
      </p:sp>
      <p:sp>
        <p:nvSpPr>
          <p:cNvPr id="3" name="Content Placeholder 2">
            <a:extLst>
              <a:ext uri="{FF2B5EF4-FFF2-40B4-BE49-F238E27FC236}">
                <a16:creationId xmlns:a16="http://schemas.microsoft.com/office/drawing/2014/main" id="{07F3F43A-2870-58F7-E68B-B0B7976B01FD}"/>
              </a:ext>
            </a:extLst>
          </p:cNvPr>
          <p:cNvSpPr>
            <a:spLocks noGrp="1"/>
          </p:cNvSpPr>
          <p:nvPr>
            <p:ph idx="1"/>
          </p:nvPr>
        </p:nvSpPr>
        <p:spPr/>
        <p:txBody>
          <a:bodyPr/>
          <a:lstStyle/>
          <a:p>
            <a:pPr marL="0" indent="0">
              <a:buNone/>
            </a:pPr>
            <a:r>
              <a:rPr lang="en-US" dirty="0"/>
              <a:t>See this list to know who they are!</a:t>
            </a:r>
          </a:p>
          <a:p>
            <a:r>
              <a:rPr lang="en-US" dirty="0"/>
              <a:t>https://www.pmo.gov.sg/The-Cabinet</a:t>
            </a:r>
          </a:p>
        </p:txBody>
      </p:sp>
      <p:sp>
        <p:nvSpPr>
          <p:cNvPr id="4" name="Footer Placeholder 3">
            <a:extLst>
              <a:ext uri="{FF2B5EF4-FFF2-40B4-BE49-F238E27FC236}">
                <a16:creationId xmlns:a16="http://schemas.microsoft.com/office/drawing/2014/main" id="{F2979C60-1F39-66A3-C341-DEFFCDD7C10E}"/>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170790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F2E32-C716-799D-9D29-29583F887D0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848DDB8-6D6E-3E71-B859-CAE510ED3613}"/>
              </a:ext>
            </a:extLst>
          </p:cNvPr>
          <p:cNvSpPr txBox="1">
            <a:spLocks/>
          </p:cNvSpPr>
          <p:nvPr/>
        </p:nvSpPr>
        <p:spPr>
          <a:xfrm>
            <a:off x="993648" y="380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Areas We Can Pray for our country</a:t>
            </a:r>
          </a:p>
        </p:txBody>
      </p:sp>
      <p:graphicFrame>
        <p:nvGraphicFramePr>
          <p:cNvPr id="4" name="Content Placeholder 3">
            <a:extLst>
              <a:ext uri="{FF2B5EF4-FFF2-40B4-BE49-F238E27FC236}">
                <a16:creationId xmlns:a16="http://schemas.microsoft.com/office/drawing/2014/main" id="{7EBC9313-DA58-262B-D911-6D72A7819E9D}"/>
              </a:ext>
            </a:extLst>
          </p:cNvPr>
          <p:cNvGraphicFramePr>
            <a:graphicFrameLocks noGrp="1"/>
          </p:cNvGraphicFramePr>
          <p:nvPr>
            <p:ph idx="1"/>
            <p:extLst>
              <p:ext uri="{D42A27DB-BD31-4B8C-83A1-F6EECF244321}">
                <p14:modId xmlns:p14="http://schemas.microsoft.com/office/powerpoint/2010/main" val="2431401816"/>
              </p:ext>
            </p:extLst>
          </p:nvPr>
        </p:nvGraphicFramePr>
        <p:xfrm>
          <a:off x="838200" y="1825625"/>
          <a:ext cx="10515597" cy="4683760"/>
        </p:xfrm>
        <a:graphic>
          <a:graphicData uri="http://schemas.openxmlformats.org/drawingml/2006/table">
            <a:tbl>
              <a:tblPr firstRow="1" bandRow="1">
                <a:tableStyleId>{5C22544A-7EE6-4342-B048-85BDC9FD1C3A}</a:tableStyleId>
              </a:tblPr>
              <a:tblGrid>
                <a:gridCol w="588264">
                  <a:extLst>
                    <a:ext uri="{9D8B030D-6E8A-4147-A177-3AD203B41FA5}">
                      <a16:colId xmlns:a16="http://schemas.microsoft.com/office/drawing/2014/main" val="3704275575"/>
                    </a:ext>
                  </a:extLst>
                </a:gridCol>
                <a:gridCol w="2276856">
                  <a:extLst>
                    <a:ext uri="{9D8B030D-6E8A-4147-A177-3AD203B41FA5}">
                      <a16:colId xmlns:a16="http://schemas.microsoft.com/office/drawing/2014/main" val="236345116"/>
                    </a:ext>
                  </a:extLst>
                </a:gridCol>
                <a:gridCol w="7650477">
                  <a:extLst>
                    <a:ext uri="{9D8B030D-6E8A-4147-A177-3AD203B41FA5}">
                      <a16:colId xmlns:a16="http://schemas.microsoft.com/office/drawing/2014/main" val="1646165536"/>
                    </a:ext>
                  </a:extLst>
                </a:gridCol>
              </a:tblGrid>
              <a:tr h="370840">
                <a:tc>
                  <a:txBody>
                    <a:bodyPr/>
                    <a:lstStyle/>
                    <a:p>
                      <a:r>
                        <a:rPr lang="en-US" dirty="0">
                          <a:solidFill>
                            <a:schemeClr val="bg1"/>
                          </a:solidFill>
                        </a:rPr>
                        <a:t>No.</a:t>
                      </a:r>
                    </a:p>
                  </a:txBody>
                  <a:tcPr>
                    <a:solidFill>
                      <a:schemeClr val="tx1"/>
                    </a:solidFill>
                  </a:tcPr>
                </a:tc>
                <a:tc>
                  <a:txBody>
                    <a:bodyPr/>
                    <a:lstStyle/>
                    <a:p>
                      <a:r>
                        <a:rPr lang="en-US" dirty="0">
                          <a:solidFill>
                            <a:schemeClr val="bg1"/>
                          </a:solidFill>
                        </a:rPr>
                        <a:t>Social Groups</a:t>
                      </a:r>
                    </a:p>
                  </a:txBody>
                  <a:tcPr>
                    <a:solidFill>
                      <a:schemeClr val="tx1"/>
                    </a:solidFill>
                  </a:tcPr>
                </a:tc>
                <a:tc>
                  <a:txBody>
                    <a:bodyPr/>
                    <a:lstStyle/>
                    <a:p>
                      <a:r>
                        <a:rPr lang="en-US" dirty="0">
                          <a:solidFill>
                            <a:schemeClr val="bg1"/>
                          </a:solidFill>
                        </a:rPr>
                        <a:t>What you can pray for</a:t>
                      </a:r>
                    </a:p>
                  </a:txBody>
                  <a:tcPr>
                    <a:solidFill>
                      <a:schemeClr val="tx1"/>
                    </a:solidFill>
                  </a:tcPr>
                </a:tc>
                <a:extLst>
                  <a:ext uri="{0D108BD9-81ED-4DB2-BD59-A6C34878D82A}">
                    <a16:rowId xmlns:a16="http://schemas.microsoft.com/office/drawing/2014/main" val="2759128772"/>
                  </a:ext>
                </a:extLst>
              </a:tr>
              <a:tr h="370840">
                <a:tc>
                  <a:txBody>
                    <a:bodyPr/>
                    <a:lstStyle/>
                    <a:p>
                      <a:r>
                        <a:rPr lang="en-US" dirty="0"/>
                        <a:t>1</a:t>
                      </a:r>
                    </a:p>
                  </a:txBody>
                  <a:tcPr>
                    <a:solidFill>
                      <a:schemeClr val="bg1">
                        <a:lumMod val="85000"/>
                      </a:schemeClr>
                    </a:solidFill>
                  </a:tcPr>
                </a:tc>
                <a:tc>
                  <a:txBody>
                    <a:bodyPr/>
                    <a:lstStyle/>
                    <a:p>
                      <a:r>
                        <a:rPr lang="en-US" dirty="0"/>
                        <a:t>Children and Youths</a:t>
                      </a:r>
                    </a:p>
                  </a:txBody>
                  <a:tcPr>
                    <a:solidFill>
                      <a:schemeClr val="bg1">
                        <a:lumMod val="85000"/>
                      </a:schemeClr>
                    </a:solidFill>
                  </a:tcPr>
                </a:tc>
                <a:tc>
                  <a:txBody>
                    <a:bodyPr/>
                    <a:lstStyle/>
                    <a:p>
                      <a:r>
                        <a:rPr lang="en-US" dirty="0"/>
                        <a:t>Stress in school, cyber-addiction, physical and mental health, good values, relationship with parents, friendship struggles etc.</a:t>
                      </a:r>
                    </a:p>
                  </a:txBody>
                  <a:tcPr>
                    <a:solidFill>
                      <a:schemeClr val="bg1">
                        <a:lumMod val="85000"/>
                      </a:schemeClr>
                    </a:solidFill>
                  </a:tcPr>
                </a:tc>
                <a:extLst>
                  <a:ext uri="{0D108BD9-81ED-4DB2-BD59-A6C34878D82A}">
                    <a16:rowId xmlns:a16="http://schemas.microsoft.com/office/drawing/2014/main" val="4037783302"/>
                  </a:ext>
                </a:extLst>
              </a:tr>
              <a:tr h="370840">
                <a:tc>
                  <a:txBody>
                    <a:bodyPr/>
                    <a:lstStyle/>
                    <a:p>
                      <a:r>
                        <a:rPr lang="en-US" dirty="0"/>
                        <a:t>2</a:t>
                      </a:r>
                    </a:p>
                  </a:txBody>
                  <a:tcPr>
                    <a:solidFill>
                      <a:schemeClr val="bg1">
                        <a:lumMod val="85000"/>
                      </a:schemeClr>
                    </a:solidFill>
                  </a:tcPr>
                </a:tc>
                <a:tc>
                  <a:txBody>
                    <a:bodyPr/>
                    <a:lstStyle/>
                    <a:p>
                      <a:r>
                        <a:rPr lang="en-US" dirty="0"/>
                        <a:t>Parents</a:t>
                      </a:r>
                    </a:p>
                  </a:txBody>
                  <a:tcPr>
                    <a:solidFill>
                      <a:schemeClr val="bg1">
                        <a:lumMod val="85000"/>
                      </a:schemeClr>
                    </a:solidFill>
                  </a:tcPr>
                </a:tc>
                <a:tc>
                  <a:txBody>
                    <a:bodyPr/>
                    <a:lstStyle/>
                    <a:p>
                      <a:r>
                        <a:rPr lang="en-US" dirty="0"/>
                        <a:t>Work-life harmony, wisdom to teach children well, financial stability etc.</a:t>
                      </a:r>
                    </a:p>
                  </a:txBody>
                  <a:tcPr>
                    <a:solidFill>
                      <a:schemeClr val="bg1">
                        <a:lumMod val="85000"/>
                      </a:schemeClr>
                    </a:solidFill>
                  </a:tcPr>
                </a:tc>
                <a:extLst>
                  <a:ext uri="{0D108BD9-81ED-4DB2-BD59-A6C34878D82A}">
                    <a16:rowId xmlns:a16="http://schemas.microsoft.com/office/drawing/2014/main" val="3649395748"/>
                  </a:ext>
                </a:extLst>
              </a:tr>
              <a:tr h="370840">
                <a:tc>
                  <a:txBody>
                    <a:bodyPr/>
                    <a:lstStyle/>
                    <a:p>
                      <a:r>
                        <a:rPr lang="en-US" dirty="0"/>
                        <a:t>3</a:t>
                      </a:r>
                    </a:p>
                  </a:txBody>
                  <a:tcPr>
                    <a:solidFill>
                      <a:schemeClr val="bg1">
                        <a:lumMod val="85000"/>
                      </a:schemeClr>
                    </a:solidFill>
                  </a:tcPr>
                </a:tc>
                <a:tc>
                  <a:txBody>
                    <a:bodyPr/>
                    <a:lstStyle/>
                    <a:p>
                      <a:r>
                        <a:rPr lang="en-US" dirty="0"/>
                        <a:t>Singles</a:t>
                      </a:r>
                    </a:p>
                  </a:txBody>
                  <a:tcPr>
                    <a:solidFill>
                      <a:schemeClr val="bg1">
                        <a:lumMod val="85000"/>
                      </a:schemeClr>
                    </a:solidFill>
                  </a:tcPr>
                </a:tc>
                <a:tc>
                  <a:txBody>
                    <a:bodyPr/>
                    <a:lstStyle/>
                    <a:p>
                      <a:r>
                        <a:rPr lang="en-US" dirty="0"/>
                        <a:t>Work-life harmony, wisdom in finding marriage partner, having a sense of purpose in life etc.</a:t>
                      </a:r>
                    </a:p>
                  </a:txBody>
                  <a:tcPr>
                    <a:solidFill>
                      <a:schemeClr val="bg1">
                        <a:lumMod val="85000"/>
                      </a:schemeClr>
                    </a:solidFill>
                  </a:tcPr>
                </a:tc>
                <a:extLst>
                  <a:ext uri="{0D108BD9-81ED-4DB2-BD59-A6C34878D82A}">
                    <a16:rowId xmlns:a16="http://schemas.microsoft.com/office/drawing/2014/main" val="1360246934"/>
                  </a:ext>
                </a:extLst>
              </a:tr>
              <a:tr h="370840">
                <a:tc>
                  <a:txBody>
                    <a:bodyPr/>
                    <a:lstStyle/>
                    <a:p>
                      <a:r>
                        <a:rPr lang="en-US" dirty="0"/>
                        <a:t>4</a:t>
                      </a:r>
                    </a:p>
                  </a:txBody>
                  <a:tcPr>
                    <a:solidFill>
                      <a:schemeClr val="bg1">
                        <a:lumMod val="85000"/>
                      </a:schemeClr>
                    </a:solidFill>
                  </a:tcPr>
                </a:tc>
                <a:tc>
                  <a:txBody>
                    <a:bodyPr/>
                    <a:lstStyle/>
                    <a:p>
                      <a:r>
                        <a:rPr lang="en-US" dirty="0"/>
                        <a:t>Elderly</a:t>
                      </a:r>
                    </a:p>
                  </a:txBody>
                  <a:tcPr>
                    <a:solidFill>
                      <a:schemeClr val="bg1">
                        <a:lumMod val="85000"/>
                      </a:schemeClr>
                    </a:solidFill>
                  </a:tcPr>
                </a:tc>
                <a:tc>
                  <a:txBody>
                    <a:bodyPr/>
                    <a:lstStyle/>
                    <a:p>
                      <a:r>
                        <a:rPr lang="en-US" dirty="0"/>
                        <a:t>Health, relationship with family, having meaning and purpose in life etc.</a:t>
                      </a:r>
                    </a:p>
                  </a:txBody>
                  <a:tcPr>
                    <a:solidFill>
                      <a:schemeClr val="bg1">
                        <a:lumMod val="85000"/>
                      </a:schemeClr>
                    </a:solidFill>
                  </a:tcPr>
                </a:tc>
                <a:extLst>
                  <a:ext uri="{0D108BD9-81ED-4DB2-BD59-A6C34878D82A}">
                    <a16:rowId xmlns:a16="http://schemas.microsoft.com/office/drawing/2014/main" val="3645638525"/>
                  </a:ext>
                </a:extLst>
              </a:tr>
              <a:tr h="370840">
                <a:tc>
                  <a:txBody>
                    <a:bodyPr/>
                    <a:lstStyle/>
                    <a:p>
                      <a:r>
                        <a:rPr lang="en-US" dirty="0"/>
                        <a:t>5</a:t>
                      </a:r>
                    </a:p>
                  </a:txBody>
                  <a:tcPr>
                    <a:solidFill>
                      <a:schemeClr val="bg1">
                        <a:lumMod val="85000"/>
                      </a:schemeClr>
                    </a:solidFill>
                  </a:tcPr>
                </a:tc>
                <a:tc>
                  <a:txBody>
                    <a:bodyPr/>
                    <a:lstStyle/>
                    <a:p>
                      <a:r>
                        <a:rPr lang="en-US" dirty="0"/>
                        <a:t>Foreigners</a:t>
                      </a:r>
                    </a:p>
                  </a:txBody>
                  <a:tcPr>
                    <a:solidFill>
                      <a:schemeClr val="bg1">
                        <a:lumMod val="85000"/>
                      </a:schemeClr>
                    </a:solidFill>
                  </a:tcPr>
                </a:tc>
                <a:tc>
                  <a:txBody>
                    <a:bodyPr/>
                    <a:lstStyle/>
                    <a:p>
                      <a:r>
                        <a:rPr lang="en-US" dirty="0"/>
                        <a:t>Well-integrated into Singapore, well-taken care of by bosses, not to spread negative views that hurt our community’s values etc.</a:t>
                      </a:r>
                    </a:p>
                  </a:txBody>
                  <a:tcPr>
                    <a:solidFill>
                      <a:schemeClr val="bg1">
                        <a:lumMod val="85000"/>
                      </a:schemeClr>
                    </a:solidFill>
                  </a:tcPr>
                </a:tc>
                <a:extLst>
                  <a:ext uri="{0D108BD9-81ED-4DB2-BD59-A6C34878D82A}">
                    <a16:rowId xmlns:a16="http://schemas.microsoft.com/office/drawing/2014/main" val="1013220876"/>
                  </a:ext>
                </a:extLst>
              </a:tr>
              <a:tr h="370840">
                <a:tc>
                  <a:txBody>
                    <a:bodyPr/>
                    <a:lstStyle/>
                    <a:p>
                      <a:r>
                        <a:rPr lang="en-US" dirty="0"/>
                        <a:t>6</a:t>
                      </a:r>
                    </a:p>
                  </a:txBody>
                  <a:tcPr>
                    <a:solidFill>
                      <a:schemeClr val="bg1">
                        <a:lumMod val="85000"/>
                      </a:schemeClr>
                    </a:solidFill>
                  </a:tcPr>
                </a:tc>
                <a:tc>
                  <a:txBody>
                    <a:bodyPr/>
                    <a:lstStyle/>
                    <a:p>
                      <a:r>
                        <a:rPr lang="en-US" dirty="0"/>
                        <a:t>Various racial groups</a:t>
                      </a:r>
                    </a:p>
                  </a:txBody>
                  <a:tcPr>
                    <a:solidFill>
                      <a:schemeClr val="bg1">
                        <a:lumMod val="85000"/>
                      </a:schemeClr>
                    </a:solidFill>
                  </a:tcPr>
                </a:tc>
                <a:tc>
                  <a:txBody>
                    <a:bodyPr/>
                    <a:lstStyle/>
                    <a:p>
                      <a:r>
                        <a:rPr lang="en-US" dirty="0"/>
                        <a:t>Harmony, unity, no discrimination in the workplace or school etc.</a:t>
                      </a:r>
                    </a:p>
                  </a:txBody>
                  <a:tcPr>
                    <a:solidFill>
                      <a:schemeClr val="bg1">
                        <a:lumMod val="85000"/>
                      </a:schemeClr>
                    </a:solidFill>
                  </a:tcPr>
                </a:tc>
                <a:extLst>
                  <a:ext uri="{0D108BD9-81ED-4DB2-BD59-A6C34878D82A}">
                    <a16:rowId xmlns:a16="http://schemas.microsoft.com/office/drawing/2014/main" val="1131585804"/>
                  </a:ext>
                </a:extLst>
              </a:tr>
              <a:tr h="370840">
                <a:tc>
                  <a:txBody>
                    <a:bodyPr/>
                    <a:lstStyle/>
                    <a:p>
                      <a:r>
                        <a:rPr lang="en-US" dirty="0"/>
                        <a:t>7</a:t>
                      </a:r>
                    </a:p>
                  </a:txBody>
                  <a:tcPr>
                    <a:solidFill>
                      <a:schemeClr val="bg1">
                        <a:lumMod val="85000"/>
                      </a:schemeClr>
                    </a:solidFill>
                  </a:tcPr>
                </a:tc>
                <a:tc>
                  <a:txBody>
                    <a:bodyPr/>
                    <a:lstStyle/>
                    <a:p>
                      <a:r>
                        <a:rPr lang="en-US" dirty="0"/>
                        <a:t>Disabled/ people with special needs</a:t>
                      </a:r>
                    </a:p>
                  </a:txBody>
                  <a:tcPr>
                    <a:solidFill>
                      <a:schemeClr val="bg1">
                        <a:lumMod val="85000"/>
                      </a:schemeClr>
                    </a:solidFill>
                  </a:tcPr>
                </a:tc>
                <a:tc>
                  <a:txBody>
                    <a:bodyPr/>
                    <a:lstStyle/>
                    <a:p>
                      <a:r>
                        <a:rPr lang="en-US" dirty="0"/>
                        <a:t>Singapore can meet their needs, enough schools for children with special needs, their parents to have enough care-giving support</a:t>
                      </a:r>
                    </a:p>
                  </a:txBody>
                  <a:tcPr>
                    <a:solidFill>
                      <a:schemeClr val="bg1">
                        <a:lumMod val="85000"/>
                      </a:schemeClr>
                    </a:solidFill>
                  </a:tcPr>
                </a:tc>
                <a:extLst>
                  <a:ext uri="{0D108BD9-81ED-4DB2-BD59-A6C34878D82A}">
                    <a16:rowId xmlns:a16="http://schemas.microsoft.com/office/drawing/2014/main" val="1705674726"/>
                  </a:ext>
                </a:extLst>
              </a:tr>
              <a:tr h="370840">
                <a:tc>
                  <a:txBody>
                    <a:bodyPr/>
                    <a:lstStyle/>
                    <a:p>
                      <a:r>
                        <a:rPr lang="en-US" dirty="0"/>
                        <a:t>8</a:t>
                      </a:r>
                    </a:p>
                  </a:txBody>
                  <a:tcPr>
                    <a:solidFill>
                      <a:schemeClr val="bg1">
                        <a:lumMod val="85000"/>
                      </a:schemeClr>
                    </a:solidFill>
                  </a:tcPr>
                </a:tc>
                <a:tc>
                  <a:txBody>
                    <a:bodyPr/>
                    <a:lstStyle/>
                    <a:p>
                      <a:r>
                        <a:rPr lang="en-US" dirty="0"/>
                        <a:t>Non-Christians</a:t>
                      </a:r>
                    </a:p>
                  </a:txBody>
                  <a:tcPr>
                    <a:solidFill>
                      <a:schemeClr val="bg1">
                        <a:lumMod val="85000"/>
                      </a:schemeClr>
                    </a:solidFill>
                  </a:tcPr>
                </a:tc>
                <a:tc>
                  <a:txBody>
                    <a:bodyPr/>
                    <a:lstStyle/>
                    <a:p>
                      <a:r>
                        <a:rPr lang="en-US" dirty="0"/>
                        <a:t>That all Christians actively share the love of Christ with them and let them find joy and purpose in life.</a:t>
                      </a:r>
                    </a:p>
                  </a:txBody>
                  <a:tcPr>
                    <a:solidFill>
                      <a:schemeClr val="bg1">
                        <a:lumMod val="85000"/>
                      </a:schemeClr>
                    </a:solidFill>
                  </a:tcPr>
                </a:tc>
                <a:extLst>
                  <a:ext uri="{0D108BD9-81ED-4DB2-BD59-A6C34878D82A}">
                    <a16:rowId xmlns:a16="http://schemas.microsoft.com/office/drawing/2014/main" val="3166743827"/>
                  </a:ext>
                </a:extLst>
              </a:tr>
            </a:tbl>
          </a:graphicData>
        </a:graphic>
      </p:graphicFrame>
      <p:sp>
        <p:nvSpPr>
          <p:cNvPr id="2" name="Footer Placeholder 1">
            <a:extLst>
              <a:ext uri="{FF2B5EF4-FFF2-40B4-BE49-F238E27FC236}">
                <a16:creationId xmlns:a16="http://schemas.microsoft.com/office/drawing/2014/main" id="{9A198189-A95D-C11D-2B1B-D6E99817168F}"/>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105950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C7DFA-DEE9-713B-0698-861FBFB4FE6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F3F90BB-07B0-DBD3-F246-55A1CCC3C56B}"/>
              </a:ext>
            </a:extLst>
          </p:cNvPr>
          <p:cNvSpPr txBox="1">
            <a:spLocks/>
          </p:cNvSpPr>
          <p:nvPr/>
        </p:nvSpPr>
        <p:spPr>
          <a:xfrm>
            <a:off x="993648" y="380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Areas We Can Pray for our country</a:t>
            </a:r>
          </a:p>
        </p:txBody>
      </p:sp>
      <p:graphicFrame>
        <p:nvGraphicFramePr>
          <p:cNvPr id="4" name="Content Placeholder 3">
            <a:extLst>
              <a:ext uri="{FF2B5EF4-FFF2-40B4-BE49-F238E27FC236}">
                <a16:creationId xmlns:a16="http://schemas.microsoft.com/office/drawing/2014/main" id="{6A193945-8A85-1BCC-4391-9B829CFA2BF3}"/>
              </a:ext>
            </a:extLst>
          </p:cNvPr>
          <p:cNvGraphicFramePr>
            <a:graphicFrameLocks noGrp="1"/>
          </p:cNvGraphicFramePr>
          <p:nvPr>
            <p:ph idx="1"/>
            <p:extLst>
              <p:ext uri="{D42A27DB-BD31-4B8C-83A1-F6EECF244321}">
                <p14:modId xmlns:p14="http://schemas.microsoft.com/office/powerpoint/2010/main" val="589105130"/>
              </p:ext>
            </p:extLst>
          </p:nvPr>
        </p:nvGraphicFramePr>
        <p:xfrm>
          <a:off x="838200" y="1825625"/>
          <a:ext cx="10515597" cy="3307080"/>
        </p:xfrm>
        <a:graphic>
          <a:graphicData uri="http://schemas.openxmlformats.org/drawingml/2006/table">
            <a:tbl>
              <a:tblPr firstRow="1" bandRow="1">
                <a:tableStyleId>{5C22544A-7EE6-4342-B048-85BDC9FD1C3A}</a:tableStyleId>
              </a:tblPr>
              <a:tblGrid>
                <a:gridCol w="588264">
                  <a:extLst>
                    <a:ext uri="{9D8B030D-6E8A-4147-A177-3AD203B41FA5}">
                      <a16:colId xmlns:a16="http://schemas.microsoft.com/office/drawing/2014/main" val="3704275575"/>
                    </a:ext>
                  </a:extLst>
                </a:gridCol>
                <a:gridCol w="2276856">
                  <a:extLst>
                    <a:ext uri="{9D8B030D-6E8A-4147-A177-3AD203B41FA5}">
                      <a16:colId xmlns:a16="http://schemas.microsoft.com/office/drawing/2014/main" val="236345116"/>
                    </a:ext>
                  </a:extLst>
                </a:gridCol>
                <a:gridCol w="7650477">
                  <a:extLst>
                    <a:ext uri="{9D8B030D-6E8A-4147-A177-3AD203B41FA5}">
                      <a16:colId xmlns:a16="http://schemas.microsoft.com/office/drawing/2014/main" val="1646165536"/>
                    </a:ext>
                  </a:extLst>
                </a:gridCol>
              </a:tblGrid>
              <a:tr h="370840">
                <a:tc>
                  <a:txBody>
                    <a:bodyPr/>
                    <a:lstStyle/>
                    <a:p>
                      <a:r>
                        <a:rPr lang="en-US" dirty="0">
                          <a:solidFill>
                            <a:schemeClr val="bg1"/>
                          </a:solidFill>
                        </a:rPr>
                        <a:t>No.</a:t>
                      </a:r>
                    </a:p>
                  </a:txBody>
                  <a:tcPr>
                    <a:solidFill>
                      <a:schemeClr val="tx1"/>
                    </a:solidFill>
                  </a:tcPr>
                </a:tc>
                <a:tc>
                  <a:txBody>
                    <a:bodyPr/>
                    <a:lstStyle/>
                    <a:p>
                      <a:r>
                        <a:rPr lang="en-US" dirty="0">
                          <a:solidFill>
                            <a:schemeClr val="bg1"/>
                          </a:solidFill>
                        </a:rPr>
                        <a:t>Country Specific</a:t>
                      </a:r>
                    </a:p>
                  </a:txBody>
                  <a:tcPr>
                    <a:solidFill>
                      <a:schemeClr val="tx1"/>
                    </a:solidFill>
                  </a:tcPr>
                </a:tc>
                <a:tc>
                  <a:txBody>
                    <a:bodyPr/>
                    <a:lstStyle/>
                    <a:p>
                      <a:r>
                        <a:rPr lang="en-US" dirty="0">
                          <a:solidFill>
                            <a:schemeClr val="bg1"/>
                          </a:solidFill>
                        </a:rPr>
                        <a:t>What you can pray for</a:t>
                      </a:r>
                    </a:p>
                  </a:txBody>
                  <a:tcPr>
                    <a:solidFill>
                      <a:schemeClr val="tx1"/>
                    </a:solidFill>
                  </a:tcPr>
                </a:tc>
                <a:extLst>
                  <a:ext uri="{0D108BD9-81ED-4DB2-BD59-A6C34878D82A}">
                    <a16:rowId xmlns:a16="http://schemas.microsoft.com/office/drawing/2014/main" val="2759128772"/>
                  </a:ext>
                </a:extLst>
              </a:tr>
              <a:tr h="370840">
                <a:tc>
                  <a:txBody>
                    <a:bodyPr/>
                    <a:lstStyle/>
                    <a:p>
                      <a:r>
                        <a:rPr lang="en-US" dirty="0"/>
                        <a:t>1</a:t>
                      </a:r>
                    </a:p>
                  </a:txBody>
                  <a:tcPr>
                    <a:solidFill>
                      <a:schemeClr val="bg1">
                        <a:lumMod val="85000"/>
                      </a:schemeClr>
                    </a:solidFill>
                  </a:tcPr>
                </a:tc>
                <a:tc>
                  <a:txBody>
                    <a:bodyPr/>
                    <a:lstStyle/>
                    <a:p>
                      <a:r>
                        <a:rPr lang="en-US" dirty="0"/>
                        <a:t>Military and Civil Defense</a:t>
                      </a:r>
                    </a:p>
                  </a:txBody>
                  <a:tcPr>
                    <a:solidFill>
                      <a:schemeClr val="bg1">
                        <a:lumMod val="85000"/>
                      </a:schemeClr>
                    </a:solidFill>
                  </a:tcPr>
                </a:tc>
                <a:tc>
                  <a:txBody>
                    <a:bodyPr/>
                    <a:lstStyle/>
                    <a:p>
                      <a:r>
                        <a:rPr lang="en-US" dirty="0"/>
                        <a:t>Strong army, navy, air force and police force.</a:t>
                      </a:r>
                    </a:p>
                  </a:txBody>
                  <a:tcPr>
                    <a:solidFill>
                      <a:schemeClr val="bg1">
                        <a:lumMod val="85000"/>
                      </a:schemeClr>
                    </a:solidFill>
                  </a:tcPr>
                </a:tc>
                <a:extLst>
                  <a:ext uri="{0D108BD9-81ED-4DB2-BD59-A6C34878D82A}">
                    <a16:rowId xmlns:a16="http://schemas.microsoft.com/office/drawing/2014/main" val="4037783302"/>
                  </a:ext>
                </a:extLst>
              </a:tr>
              <a:tr h="370840">
                <a:tc>
                  <a:txBody>
                    <a:bodyPr/>
                    <a:lstStyle/>
                    <a:p>
                      <a:r>
                        <a:rPr lang="en-US" dirty="0"/>
                        <a:t>2</a:t>
                      </a:r>
                    </a:p>
                  </a:txBody>
                  <a:tcPr>
                    <a:solidFill>
                      <a:schemeClr val="bg1">
                        <a:lumMod val="85000"/>
                      </a:schemeClr>
                    </a:solidFill>
                  </a:tcPr>
                </a:tc>
                <a:tc>
                  <a:txBody>
                    <a:bodyPr/>
                    <a:lstStyle/>
                    <a:p>
                      <a:r>
                        <a:rPr lang="en-US" dirty="0"/>
                        <a:t>Economy</a:t>
                      </a:r>
                    </a:p>
                  </a:txBody>
                  <a:tcPr>
                    <a:solidFill>
                      <a:schemeClr val="bg1">
                        <a:lumMod val="85000"/>
                      </a:schemeClr>
                    </a:solidFill>
                  </a:tcPr>
                </a:tc>
                <a:tc>
                  <a:txBody>
                    <a:bodyPr/>
                    <a:lstStyle/>
                    <a:p>
                      <a:r>
                        <a:rPr lang="en-US" dirty="0"/>
                        <a:t>Enough good jobs for all, wisdom in political and industry leaders to grow our economy.</a:t>
                      </a:r>
                    </a:p>
                  </a:txBody>
                  <a:tcPr>
                    <a:solidFill>
                      <a:schemeClr val="bg1">
                        <a:lumMod val="85000"/>
                      </a:schemeClr>
                    </a:solidFill>
                  </a:tcPr>
                </a:tc>
                <a:extLst>
                  <a:ext uri="{0D108BD9-81ED-4DB2-BD59-A6C34878D82A}">
                    <a16:rowId xmlns:a16="http://schemas.microsoft.com/office/drawing/2014/main" val="3649395748"/>
                  </a:ext>
                </a:extLst>
              </a:tr>
              <a:tr h="370840">
                <a:tc>
                  <a:txBody>
                    <a:bodyPr/>
                    <a:lstStyle/>
                    <a:p>
                      <a:r>
                        <a:rPr lang="en-US" dirty="0"/>
                        <a:t>3</a:t>
                      </a:r>
                    </a:p>
                  </a:txBody>
                  <a:tcPr>
                    <a:solidFill>
                      <a:schemeClr val="bg1">
                        <a:lumMod val="85000"/>
                      </a:schemeClr>
                    </a:solidFill>
                  </a:tcPr>
                </a:tc>
                <a:tc>
                  <a:txBody>
                    <a:bodyPr/>
                    <a:lstStyle/>
                    <a:p>
                      <a:r>
                        <a:rPr lang="en-US" dirty="0"/>
                        <a:t>Land Use</a:t>
                      </a:r>
                    </a:p>
                  </a:txBody>
                  <a:tcPr>
                    <a:solidFill>
                      <a:schemeClr val="bg1">
                        <a:lumMod val="85000"/>
                      </a:schemeClr>
                    </a:solidFill>
                  </a:tcPr>
                </a:tc>
                <a:tc>
                  <a:txBody>
                    <a:bodyPr/>
                    <a:lstStyle/>
                    <a:p>
                      <a:r>
                        <a:rPr lang="en-US" dirty="0"/>
                        <a:t>Wise and effective land use, good transport network, good infrastructure etc.</a:t>
                      </a:r>
                    </a:p>
                  </a:txBody>
                  <a:tcPr>
                    <a:solidFill>
                      <a:schemeClr val="bg1">
                        <a:lumMod val="85000"/>
                      </a:schemeClr>
                    </a:solidFill>
                  </a:tcPr>
                </a:tc>
                <a:extLst>
                  <a:ext uri="{0D108BD9-81ED-4DB2-BD59-A6C34878D82A}">
                    <a16:rowId xmlns:a16="http://schemas.microsoft.com/office/drawing/2014/main" val="1360246934"/>
                  </a:ext>
                </a:extLst>
              </a:tr>
              <a:tr h="370840">
                <a:tc>
                  <a:txBody>
                    <a:bodyPr/>
                    <a:lstStyle/>
                    <a:p>
                      <a:r>
                        <a:rPr lang="en-US" dirty="0"/>
                        <a:t>4</a:t>
                      </a:r>
                    </a:p>
                  </a:txBody>
                  <a:tcPr>
                    <a:solidFill>
                      <a:schemeClr val="bg1">
                        <a:lumMod val="85000"/>
                      </a:schemeClr>
                    </a:solidFill>
                  </a:tcPr>
                </a:tc>
                <a:tc>
                  <a:txBody>
                    <a:bodyPr/>
                    <a:lstStyle/>
                    <a:p>
                      <a:r>
                        <a:rPr lang="en-US" dirty="0"/>
                        <a:t>Water Supply</a:t>
                      </a:r>
                    </a:p>
                  </a:txBody>
                  <a:tcPr>
                    <a:solidFill>
                      <a:schemeClr val="bg1">
                        <a:lumMod val="85000"/>
                      </a:schemeClr>
                    </a:solidFill>
                  </a:tcPr>
                </a:tc>
                <a:tc>
                  <a:txBody>
                    <a:bodyPr/>
                    <a:lstStyle/>
                    <a:p>
                      <a:r>
                        <a:rPr lang="en-US" dirty="0"/>
                        <a:t>We can increase our own water supply, reduce use and wastage of water etc.</a:t>
                      </a:r>
                    </a:p>
                  </a:txBody>
                  <a:tcPr>
                    <a:solidFill>
                      <a:schemeClr val="bg1">
                        <a:lumMod val="85000"/>
                      </a:schemeClr>
                    </a:solidFill>
                  </a:tcPr>
                </a:tc>
                <a:extLst>
                  <a:ext uri="{0D108BD9-81ED-4DB2-BD59-A6C34878D82A}">
                    <a16:rowId xmlns:a16="http://schemas.microsoft.com/office/drawing/2014/main" val="3645638525"/>
                  </a:ext>
                </a:extLst>
              </a:tr>
              <a:tr h="370840">
                <a:tc>
                  <a:txBody>
                    <a:bodyPr/>
                    <a:lstStyle/>
                    <a:p>
                      <a:r>
                        <a:rPr lang="en-US" dirty="0"/>
                        <a:t>5</a:t>
                      </a:r>
                    </a:p>
                  </a:txBody>
                  <a:tcPr>
                    <a:solidFill>
                      <a:schemeClr val="bg1">
                        <a:lumMod val="85000"/>
                      </a:schemeClr>
                    </a:solidFill>
                  </a:tcPr>
                </a:tc>
                <a:tc>
                  <a:txBody>
                    <a:bodyPr/>
                    <a:lstStyle/>
                    <a:p>
                      <a:r>
                        <a:rPr lang="en-US" dirty="0"/>
                        <a:t>Environment and Climate</a:t>
                      </a:r>
                    </a:p>
                  </a:txBody>
                  <a:tcPr>
                    <a:solidFill>
                      <a:schemeClr val="bg1">
                        <a:lumMod val="85000"/>
                      </a:schemeClr>
                    </a:solidFill>
                  </a:tcPr>
                </a:tc>
                <a:tc>
                  <a:txBody>
                    <a:bodyPr/>
                    <a:lstStyle/>
                    <a:p>
                      <a:r>
                        <a:rPr lang="en-US" dirty="0"/>
                        <a:t>Citizens actively adopt ways to save the earth, slowing down pollution’s negative impact on climate, more innovations to cope with high heat and harsh storms etc.</a:t>
                      </a:r>
                    </a:p>
                  </a:txBody>
                  <a:tcPr>
                    <a:solidFill>
                      <a:schemeClr val="bg1">
                        <a:lumMod val="85000"/>
                      </a:schemeClr>
                    </a:solidFill>
                  </a:tcPr>
                </a:tc>
                <a:extLst>
                  <a:ext uri="{0D108BD9-81ED-4DB2-BD59-A6C34878D82A}">
                    <a16:rowId xmlns:a16="http://schemas.microsoft.com/office/drawing/2014/main" val="1013220876"/>
                  </a:ext>
                </a:extLst>
              </a:tr>
            </a:tbl>
          </a:graphicData>
        </a:graphic>
      </p:graphicFrame>
      <p:sp>
        <p:nvSpPr>
          <p:cNvPr id="2" name="Footer Placeholder 1">
            <a:extLst>
              <a:ext uri="{FF2B5EF4-FFF2-40B4-BE49-F238E27FC236}">
                <a16:creationId xmlns:a16="http://schemas.microsoft.com/office/drawing/2014/main" id="{3B74AC13-8B4D-8991-4683-E8322B0CA70A}"/>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31933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33630-4AD6-3A0F-683E-502248C0D673}"/>
              </a:ext>
            </a:extLst>
          </p:cNvPr>
          <p:cNvSpPr>
            <a:spLocks noGrp="1"/>
          </p:cNvSpPr>
          <p:nvPr>
            <p:ph idx="1"/>
          </p:nvPr>
        </p:nvSpPr>
        <p:spPr>
          <a:xfrm>
            <a:off x="342898" y="280956"/>
            <a:ext cx="2219147" cy="6296085"/>
          </a:xfrm>
        </p:spPr>
        <p:txBody>
          <a:bodyPr/>
          <a:lstStyle/>
          <a:p>
            <a:pPr marL="0" indent="0">
              <a:buNone/>
            </a:pPr>
            <a:r>
              <a:rPr lang="en-US" b="1" dirty="0"/>
              <a:t>Print out A3 sized Country Map</a:t>
            </a:r>
          </a:p>
          <a:p>
            <a:pPr marL="0" indent="0">
              <a:buNone/>
            </a:pPr>
            <a:r>
              <a:rPr lang="en-US" sz="2400" dirty="0"/>
              <a:t>- place bricks earned at the border of the map. To win, children must surround the  border at the end of 30mins.</a:t>
            </a:r>
            <a:br>
              <a:rPr lang="en-US" sz="2400" dirty="0"/>
            </a:br>
            <a:br>
              <a:rPr lang="en-US" sz="2400" dirty="0"/>
            </a:br>
            <a:endParaRPr lang="en-US" sz="2400" dirty="0"/>
          </a:p>
          <a:p>
            <a:pPr marL="0" indent="0">
              <a:buNone/>
            </a:pPr>
            <a:br>
              <a:rPr lang="en-US" sz="1400" dirty="0"/>
            </a:br>
            <a:br>
              <a:rPr lang="en-US" sz="1400" dirty="0"/>
            </a:br>
            <a:r>
              <a:rPr lang="en-US" sz="1400" dirty="0"/>
              <a:t>Image Credit-</a:t>
            </a:r>
            <a:br>
              <a:rPr lang="en-US" sz="2400" dirty="0"/>
            </a:br>
            <a:r>
              <a:rPr lang="en-US" sz="1400" dirty="0"/>
              <a:t>https://www.worldatlas.com/maps/singapore</a:t>
            </a:r>
            <a:endParaRPr lang="en-US" sz="2400" dirty="0"/>
          </a:p>
        </p:txBody>
      </p:sp>
      <p:pic>
        <p:nvPicPr>
          <p:cNvPr id="4" name="Picture 3">
            <a:extLst>
              <a:ext uri="{FF2B5EF4-FFF2-40B4-BE49-F238E27FC236}">
                <a16:creationId xmlns:a16="http://schemas.microsoft.com/office/drawing/2014/main" id="{60C9C540-05EC-A07E-7A77-9989AE5AAD90}"/>
              </a:ext>
            </a:extLst>
          </p:cNvPr>
          <p:cNvPicPr>
            <a:picLocks noChangeAspect="1"/>
          </p:cNvPicPr>
          <p:nvPr/>
        </p:nvPicPr>
        <p:blipFill>
          <a:blip r:embed="rId2"/>
          <a:stretch>
            <a:fillRect/>
          </a:stretch>
        </p:blipFill>
        <p:spPr>
          <a:xfrm rot="5400000">
            <a:off x="4164284" y="-1107775"/>
            <a:ext cx="6296085" cy="9073550"/>
          </a:xfrm>
          <a:prstGeom prst="rect">
            <a:avLst/>
          </a:prstGeom>
        </p:spPr>
      </p:pic>
      <p:sp>
        <p:nvSpPr>
          <p:cNvPr id="2" name="Footer Placeholder 1">
            <a:extLst>
              <a:ext uri="{FF2B5EF4-FFF2-40B4-BE49-F238E27FC236}">
                <a16:creationId xmlns:a16="http://schemas.microsoft.com/office/drawing/2014/main" id="{DB366048-60CA-1A15-FA65-DB032B97E382}"/>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318129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BBDFCDC-8C85-F693-3E98-996357971A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363" y="-7726"/>
            <a:ext cx="9167003" cy="6865726"/>
          </a:xfrm>
        </p:spPr>
      </p:pic>
      <p:sp>
        <p:nvSpPr>
          <p:cNvPr id="2" name="Footer Placeholder 1">
            <a:extLst>
              <a:ext uri="{FF2B5EF4-FFF2-40B4-BE49-F238E27FC236}">
                <a16:creationId xmlns:a16="http://schemas.microsoft.com/office/drawing/2014/main" id="{106EEB5A-903A-B6A9-F7B4-92F0191D30AA}"/>
              </a:ext>
            </a:extLst>
          </p:cNvPr>
          <p:cNvSpPr>
            <a:spLocks noGrp="1"/>
          </p:cNvSpPr>
          <p:nvPr>
            <p:ph type="ftr" sz="quarter" idx="11"/>
          </p:nvPr>
        </p:nvSpPr>
        <p:spPr>
          <a:xfrm rot="16200000">
            <a:off x="9952038" y="4165241"/>
            <a:ext cx="4114800" cy="365125"/>
          </a:xfrm>
        </p:spPr>
        <p:txBody>
          <a:bodyPr/>
          <a:lstStyle/>
          <a:p>
            <a:r>
              <a:rPr lang="en-US" dirty="0"/>
              <a:t>www.mummylaboratory.com</a:t>
            </a:r>
          </a:p>
        </p:txBody>
      </p:sp>
    </p:spTree>
    <p:extLst>
      <p:ext uri="{BB962C8B-B14F-4D97-AF65-F5344CB8AC3E}">
        <p14:creationId xmlns:p14="http://schemas.microsoft.com/office/powerpoint/2010/main" val="121457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BE6A-26F1-2415-491A-1E3152154AE1}"/>
              </a:ext>
            </a:extLst>
          </p:cNvPr>
          <p:cNvSpPr>
            <a:spLocks noGrp="1"/>
          </p:cNvSpPr>
          <p:nvPr>
            <p:ph type="title"/>
          </p:nvPr>
        </p:nvSpPr>
        <p:spPr/>
        <p:txBody>
          <a:bodyPr>
            <a:normAutofit/>
          </a:bodyPr>
          <a:lstStyle/>
          <a:p>
            <a:r>
              <a:rPr lang="en-US" b="1" dirty="0"/>
              <a:t>National Crisis!</a:t>
            </a:r>
            <a:br>
              <a:rPr lang="en-US" b="1" dirty="0"/>
            </a:br>
            <a:r>
              <a:rPr lang="en-US" sz="3600" b="1" dirty="0"/>
              <a:t>- </a:t>
            </a:r>
            <a:r>
              <a:rPr lang="en-US" sz="2800" b="1" dirty="0"/>
              <a:t>reveal only when children lands on this in the board game. </a:t>
            </a:r>
            <a:endParaRPr lang="en-US" dirty="0"/>
          </a:p>
        </p:txBody>
      </p:sp>
      <p:sp>
        <p:nvSpPr>
          <p:cNvPr id="3" name="Content Placeholder 2">
            <a:extLst>
              <a:ext uri="{FF2B5EF4-FFF2-40B4-BE49-F238E27FC236}">
                <a16:creationId xmlns:a16="http://schemas.microsoft.com/office/drawing/2014/main" id="{DAC505B1-C1F4-A9B1-10E7-C5716E8E15B9}"/>
              </a:ext>
            </a:extLst>
          </p:cNvPr>
          <p:cNvSpPr>
            <a:spLocks noGrp="1"/>
          </p:cNvSpPr>
          <p:nvPr>
            <p:ph idx="1"/>
          </p:nvPr>
        </p:nvSpPr>
        <p:spPr>
          <a:xfrm>
            <a:off x="838200" y="1777042"/>
            <a:ext cx="10515600" cy="4581076"/>
          </a:xfrm>
        </p:spPr>
        <p:txBody>
          <a:bodyPr>
            <a:normAutofit fontScale="85000" lnSpcReduction="10000"/>
          </a:bodyPr>
          <a:lstStyle/>
          <a:p>
            <a:pPr marL="0" indent="0">
              <a:buNone/>
            </a:pPr>
            <a:r>
              <a:rPr lang="en-US" u="sng" dirty="0"/>
              <a:t>POSSIBILITIES (</a:t>
            </a:r>
            <a:r>
              <a:rPr lang="en-US" u="sng"/>
              <a:t>or create your own)</a:t>
            </a:r>
            <a:endParaRPr lang="en-US" u="sng" dirty="0"/>
          </a:p>
          <a:p>
            <a:pPr marL="0" indent="0">
              <a:buNone/>
            </a:pPr>
            <a:endParaRPr lang="en-US" u="sng" dirty="0"/>
          </a:p>
          <a:p>
            <a:r>
              <a:rPr lang="en-US" b="1" dirty="0">
                <a:solidFill>
                  <a:srgbClr val="C00000"/>
                </a:solidFill>
              </a:rPr>
              <a:t>A pandemic hits. </a:t>
            </a:r>
            <a:r>
              <a:rPr lang="en-US" dirty="0"/>
              <a:t>Pray for healthcare professionals to handle the stress of caring for the sick, doctors and scientists to find the cure, government leaders make wise decisions to bring the pandemic under control.</a:t>
            </a:r>
          </a:p>
          <a:p>
            <a:r>
              <a:rPr lang="en-US" b="1" dirty="0">
                <a:solidFill>
                  <a:srgbClr val="C00000"/>
                </a:solidFill>
              </a:rPr>
              <a:t>Natural disaster strikes! </a:t>
            </a:r>
            <a:r>
              <a:rPr lang="en-US" dirty="0"/>
              <a:t>Floods destroy many properties. Pray for the rain to stop. Pray for good measures to save properties and curb the flood waters.</a:t>
            </a:r>
          </a:p>
          <a:p>
            <a:r>
              <a:rPr lang="en-US" b="1" dirty="0">
                <a:solidFill>
                  <a:srgbClr val="C00000"/>
                </a:solidFill>
              </a:rPr>
              <a:t>Economic downturn! </a:t>
            </a:r>
            <a:r>
              <a:rPr lang="en-US" dirty="0"/>
              <a:t>Many people lost jobs. Pray for government and industry leaders to make wise decisions to protect the economy, save people’s properties and jobs.</a:t>
            </a:r>
          </a:p>
          <a:p>
            <a:r>
              <a:rPr lang="en-US" b="1" dirty="0">
                <a:solidFill>
                  <a:srgbClr val="C00000"/>
                </a:solidFill>
              </a:rPr>
              <a:t>Your country experiences a racial conflict! </a:t>
            </a:r>
            <a:r>
              <a:rPr lang="en-US" dirty="0"/>
              <a:t>Pray for wisdom for all involved to calm down, resolve differences and misunderstandings peacefully. Pray against misinformation and extremist views in the country.</a:t>
            </a:r>
          </a:p>
          <a:p>
            <a:endParaRPr lang="en-US" dirty="0"/>
          </a:p>
          <a:p>
            <a:endParaRPr lang="en-US" dirty="0"/>
          </a:p>
        </p:txBody>
      </p:sp>
      <p:sp>
        <p:nvSpPr>
          <p:cNvPr id="4" name="Footer Placeholder 3">
            <a:extLst>
              <a:ext uri="{FF2B5EF4-FFF2-40B4-BE49-F238E27FC236}">
                <a16:creationId xmlns:a16="http://schemas.microsoft.com/office/drawing/2014/main" id="{9F3E45E6-F921-84E8-871F-C00BBE6D6E28}"/>
              </a:ext>
            </a:extLst>
          </p:cNvPr>
          <p:cNvSpPr>
            <a:spLocks noGrp="1"/>
          </p:cNvSpPr>
          <p:nvPr>
            <p:ph type="ftr" sz="quarter" idx="11"/>
          </p:nvPr>
        </p:nvSpPr>
        <p:spPr/>
        <p:txBody>
          <a:bodyPr/>
          <a:lstStyle/>
          <a:p>
            <a:r>
              <a:rPr lang="en-US"/>
              <a:t>www.mummylaboratory.com</a:t>
            </a:r>
          </a:p>
        </p:txBody>
      </p:sp>
    </p:spTree>
    <p:extLst>
      <p:ext uri="{BB962C8B-B14F-4D97-AF65-F5344CB8AC3E}">
        <p14:creationId xmlns:p14="http://schemas.microsoft.com/office/powerpoint/2010/main" val="404712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796</Words>
  <Application>Microsoft Office PowerPoint</Application>
  <PresentationFormat>Widescreen</PresentationFormat>
  <Paragraphs>78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-apple-system</vt:lpstr>
      <vt:lpstr>Arial</vt:lpstr>
      <vt:lpstr>Arial Black</vt:lpstr>
      <vt:lpstr>Calibri</vt:lpstr>
      <vt:lpstr>Calibri Light</vt:lpstr>
      <vt:lpstr>Office Theme</vt:lpstr>
      <vt:lpstr>PowerPoint Presentation</vt:lpstr>
      <vt:lpstr>PowerPoint Presentation</vt:lpstr>
      <vt:lpstr>Do you know our country’s leaders?</vt:lpstr>
      <vt:lpstr>PowerPoint Presentation</vt:lpstr>
      <vt:lpstr>PowerPoint Presentation</vt:lpstr>
      <vt:lpstr>PowerPoint Presentation</vt:lpstr>
      <vt:lpstr>PowerPoint Presentation</vt:lpstr>
      <vt:lpstr>National Crisis! - reveal only when children lands on this in the board game.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Joyce Chua</dc:creator>
  <cp:lastModifiedBy>Joyce Chua</cp:lastModifiedBy>
  <cp:revision>14</cp:revision>
  <dcterms:created xsi:type="dcterms:W3CDTF">2024-08-09T02:16:30Z</dcterms:created>
  <dcterms:modified xsi:type="dcterms:W3CDTF">2025-01-28T05:27:58Z</dcterms:modified>
</cp:coreProperties>
</file>